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来到今天的分享。我们正处在一个被AI深刻影响的时代，这不仅改变了我们的工作和生活，更对我们的家庭教育提出了前所未有的挑战。今天，我们将探讨如何在这个时代为孩子找到一条全新的成长路径，核心就是“立大志”，帮助他们打造一个AI无法替代的强大内核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未来的教育新赛道，是深耕AI无法触及的领域。正如陈天桥先生所说，这包括精神和实践两个层面。精神上，是好奇心、审美和对生命的追问；实践上，是面对枯燥、失败和责任的勇气。而这一切的底层动力，正是我们反复强调的——志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所以，我们提出的新解法就是“立大志”。这不仅能帮助孩子，更能根治家庭教育的各类焦虑。当孩子有了明确的志向，我们就能告别无效内卷，精准地配置资源，缓解自身的教育焦虑，甚至能更好地传承优良家风，让整个家庭凝聚在一起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念需要落地。我们设计了一套“四位一体”的个性化立志服务体系。从科学的志向探索开始，到寻找行业偶像进行对标，再到持续的过程督导，最后通过结果验证来闭环。这是一个完整的、个性化的服务流程，确保孩子的志向能够真正生根发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让我们通过一个表格，直观地对比一下传统的内卷教育和我们提倡的志向教育。从学习动力、培养目标、AI适配度到家庭状态，两者都有着本质的区别。志向教育追求的是内生动力、独特价值和不可替代性，最终让家庭回归平静和清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来总结一下今天分享的核心逻辑。面对时代变局和AI带来的风险，以及孩子普遍存在的动力缺失和意义迷茫，我们认为根本的破局之道在于树立长期志向，唤醒孩子的内生动力。我们的最终目标，是培养一个独立思考、能扛挫折、并拥有AI无法替代能力的完整少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教育的本质是点燃，而不是灌输。让我们帮助孩子以志向立身，以本心成长，跳出教育的内卷，从容应对AI时代的挑战。我的分享到此结束，感谢大家的聆听，现在是问答交流时间。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分享将分为十三个部分。我们将首先分析当前教育面临的时代变局和家庭困境，深入探讨AI带来的三大核心危机。接着，我们会从深层思考出发，引出破局的核心——树立远大志向。最后，我们将详细介绍如何通过一套完整的落地体系，帮助孩子立大志，走出内卷，应对未来的挑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首先来看时代的变局。过去我们深信不疑的两大教育红利正在消退。第一，留学的黄金时代已经结束，高昂的投入不再能保证高薪的回报。第二，“读书改变命运”的传统逻辑在物质富足的新一代身上正在瓦解，他们不再仅仅为了生存而学习。这两大变局，是我们必须正视的现实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这样的变局下，当代高净值家庭面临着三重教育困境。首先是孩子的学习动力缺失，他们是为父母而学，不是为自己。其次是意义危机，传统的成长路径不再清晰，孩子找不到人生的方向。最后，过度保护和激烈竞争压缩了孩子的成长空间，他们的抗挫折能力变得非常薄弱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个核心危机，是清华大学杨斌教授提出的“AI经验阻断器”概念。AI的便捷让孩子们轻易跳过了思考和创造的过程，直接获取答案。调研显示，很多孩子甚至更愿意与AI交流，这导致他们缺失了真实的人际磨合和独立解决问题的宝贵经验，成长出现了断层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二个危机，正如陈天桥先生所指出的，我们的教育正在批量生产“人形API”。统一的标准正在扼杀孩子的独特性。而AI最擅长的就是规则内的重复性工作，这意味着我们辛苦培养的标准化人才，未来极易被AI替代。真正无法被复刻的，是那些关于探索、失败和人生意义的宝贵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三个危机是，传统的学习目标对孩子已经失去了吸引力。调研数据显示，只有极少数孩子还将“找好工作、赚大钱”作为学习目标。对于物质富足的他们来说，物质回报已经不再是核心驱动力。这解释了为什么很多孩子学习没有动力，因为我们给的目标，他们根本不感兴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当孩子反问“我为什么要改变命运？”时，我们需要意识到，这不是简单的叛逆，而是一代人价值观的深刻变化。父辈们读书是为了生存，而现在的孩子没有生存焦虑。我们必须承认，那种单一的、功利化的学习目标，已经无法再点燃他们内心的火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破局的关键在哪里？我们认为，核心在于“志向”。志向既是驱动孩子成长的发动机，也是指引他们前行的导航仪。树立远大志向，能够从根本上激发孩子的内驱力，帮助他们找到人生的意义，提升那些AI无法替代的核心能力，并最终构建起强大的精神内核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4.jpeg"/><Relationship Id="rId7" Type="http://schemas.openxmlformats.org/officeDocument/2006/relationships/image" Target="../media/image33.svg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svg"/><Relationship Id="rId8" Type="http://schemas.openxmlformats.org/officeDocument/2006/relationships/image" Target="../media/image26.png"/><Relationship Id="rId7" Type="http://schemas.openxmlformats.org/officeDocument/2006/relationships/image" Target="../media/image46.svg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svg"/><Relationship Id="rId8" Type="http://schemas.openxmlformats.org/officeDocument/2006/relationships/image" Target="../media/image51.png"/><Relationship Id="rId7" Type="http://schemas.openxmlformats.org/officeDocument/2006/relationships/image" Target="../media/image50.svg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svg"/><Relationship Id="rId8" Type="http://schemas.openxmlformats.org/officeDocument/2006/relationships/image" Target="../media/image32.png"/><Relationship Id="rId7" Type="http://schemas.openxmlformats.org/officeDocument/2006/relationships/image" Target="../media/image58.svg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27.svg"/><Relationship Id="rId10" Type="http://schemas.openxmlformats.org/officeDocument/2006/relationships/image" Target="../media/image26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20.jpeg"/><Relationship Id="rId7" Type="http://schemas.openxmlformats.org/officeDocument/2006/relationships/image" Target="../media/image19.svg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svg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cap="flat" cmpd="sng">
            <a:solidFill>
              <a:srgbClr val="0000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10668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AI 时代家庭教育破局之道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3429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立大志，打造 AI 不可替代的少年内核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46355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9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高净值家庭教育全新解决方案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5461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6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跳出标准化内卷的桎梏，重塑成长的底层逻辑 ｜ 重建孩子的内在成长动力，培养面向未来的核心竞争力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教育新赛道：深耕 AI 无法触及的两种能力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334000" cy="1460500"/>
          </a:xfrm>
          <a:prstGeom prst="roundRect">
            <a:avLst>
              <a:gd name="adj" fmla="val 0"/>
            </a:avLst>
          </a:prstGeom>
          <a:solidFill>
            <a:srgbClr val="8AB0A8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0066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87500" y="20066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精神一端：唤醒内在感知与追问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476500"/>
            <a:ext cx="4699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保持永不枯竭的好奇心，建立敏锐的审美感知力，并引导对生命价值与存在意义的深度哲学追问，这是AI无法复制的精神内核。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429000"/>
            <a:ext cx="5334000" cy="1460500"/>
          </a:xfrm>
          <a:prstGeom prst="roundRect">
            <a:avLst>
              <a:gd name="adj" fmla="val 0"/>
            </a:avLst>
          </a:prstGeom>
          <a:solidFill>
            <a:srgbClr val="8AB0A8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6576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87500" y="36576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实践一端：锤炼直面现实的韧性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4127500"/>
            <a:ext cx="4699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学会耐受长期的枯燥与重复，拥有接纳失败的包容心与复原力，在自主选择中建立独立人格，并主动承担选择带来的全部后果。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5143500"/>
            <a:ext cx="53340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25000"/>
            </a:srgbClr>
          </a:solidFill>
          <a:ln w="12700" cap="flat" cmpd="sng">
            <a:solidFill>
              <a:srgbClr val="8AB0A8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3340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24000" y="5334000"/>
            <a:ext cx="4572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底层动力：志向的驱动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志向是根植于内心的火种，它是驱动人克服困难、持续探索与成长的根本动力，赋予教育真正的方向与价值。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 l="62" r="62"/>
          <a:stretch>
            <a:fillRect/>
          </a:stretch>
        </p:blipFill>
        <p:spPr>
          <a:xfrm>
            <a:off x="6477000" y="1778000"/>
            <a:ext cx="5080000" cy="33909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203200" dist="76200" dir="2700000" algn="tl" rotWithShape="0">
              <a:srgbClr val="000000">
                <a:alpha val="12000"/>
              </a:srgbClr>
            </a:outerShdw>
          </a:effectLst>
        </p:spPr>
      </p:pic>
      <p:sp>
        <p:nvSpPr>
          <p:cNvPr id="16" name="AutoShape 16"/>
          <p:cNvSpPr/>
          <p:nvPr/>
        </p:nvSpPr>
        <p:spPr>
          <a:xfrm>
            <a:off x="6477000" y="5334000"/>
            <a:ext cx="508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17000"/>
              </a:lnSpc>
              <a:defRPr/>
            </a:pPr>
            <a:r>
              <a:rPr lang="en-US" sz="1400" b="0" i="1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“真正的教育，是培养那些机器无法替代的、</a:t>
            </a:r>
            <a:br>
              <a:rPr lang="en-US" sz="1400" b="0" i="1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1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关于人的本质的独特能力与思考。”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新解法：立大志，根治家庭教育各类焦虑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23368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25600" y="2336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 告别无效内卷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66800" y="2857500"/>
            <a:ext cx="4597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不再盲目跟风报班、单一死磕分数，跳出同质化竞争的内耗陷阱，让孩子的成长回归自我节奏与独特价值，避免无意义的资源浪费。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7800" y="23368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086600" y="2336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 精准资源配置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527800" y="2857500"/>
            <a:ext cx="4597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围绕孩子的真实志向锚定发展方向，将有限的时间、资金、人脉等资源集中投入到核心成长路径上，实现教育投资的效率最大化。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800" y="44958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625600" y="4495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 缓解教育焦虑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66800" y="5016500"/>
            <a:ext cx="4597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清晰的成长方向赋予教育投入确定的底气，不再因未来的不确定性而陷入迷茫与焦虑，家长心态更从容，亲子关系也随之更和谐。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7800" y="44958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86600" y="44958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04 传承优良家风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527800" y="5016500"/>
            <a:ext cx="45974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全家围绕共同的志向达成成长共识，凝聚起向上向善的家庭精神内核，让良好的家风在彼此的支持与奔赴中代代传承、生生不息。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落地体系：四位一体个性化立志服务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2603500" cy="34290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3495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60500" y="23495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志向探索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048000"/>
            <a:ext cx="22225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结合6~10套权威特质测评与重要他人深度访谈，辅以结构化研讨，从兴趣、能力与价值观维度，科学锁定3个高匹配度的潜在志向方向。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530600" y="2032000"/>
            <a:ext cx="2603500" cy="34290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4600" y="23495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229100" y="23495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偶像对标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784600" y="3048000"/>
            <a:ext cx="22225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深度对话行业精英榜样，拆解目标职业的核心能力模型与成长路径，规划分阶段的成长里程碑，让远大志向具象为可执行的进阶计划。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299200" y="2032000"/>
            <a:ext cx="2603500" cy="34290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3200" y="23495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997700" y="23495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03 过程督导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553200" y="3048000"/>
            <a:ext cx="22225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提供日常目标进度督导与反馈，定期分享行业前沿资讯与学习资源，开设能力突破训练营，搭建专属同龄人脉圈，持续为成长注入动力。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9067800" y="2032000"/>
            <a:ext cx="2603500" cy="3429000"/>
          </a:xfrm>
          <a:prstGeom prst="roundRect">
            <a:avLst>
              <a:gd name="adj" fmla="val 0"/>
            </a:avLst>
          </a:prstGeom>
          <a:solidFill>
            <a:srgbClr val="8AB0A8">
              <a:alpha val="8000"/>
            </a:srgbClr>
          </a:solidFill>
          <a:ln w="12700" cap="flat" cmpd="sng">
            <a:solidFill>
              <a:srgbClr val="8AB0A8">
                <a:alpha val="2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1800" y="23495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766300" y="2349500"/>
            <a:ext cx="209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04 结果验证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321800" y="3048000"/>
            <a:ext cx="22225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开展阶段性目标复盘与成效评估，设立成长激励基金强化正向反馈，实施长期志向落地追踪管理，确保每一步成长都清晰可见、成果可鉴。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762000" y="5778500"/>
            <a:ext cx="1092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从科学探索到结果闭环，全链路陪伴孩子将模糊的兴趣转化为清晰的成长蓝图，让未来的方向更坚定、路径更清晰。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立大志对比：内卷教育 VS 志向教育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1841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18161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学习动力源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23495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传统内卷：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外部施压、父母要求，是被动的“要我学”，动力易枯竭。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3429000" y="23495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志向教育：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内生热爱、自主追求，是主动的“我要学”，拥有持续自驱力。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6510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3500" y="1841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858000" y="18161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核心培养目标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413500" y="23495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传统内卷：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追求标准化高分，侧重应试技巧，目标是“考个好大学”。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890000" y="23495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志向教育：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塑造独特思考与完整精神内核，培养解决问题的创造者。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41275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4318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397000" y="429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03 AI 时代竞争力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52500" y="48260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传统内卷：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标准化知识与重复技能，极易被AI算法替代，缺乏护城河。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3429000" y="48260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志向教育：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具备创造力、共情力与价值观，拥有AI无法复制的核心优势。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4127500"/>
            <a:ext cx="5207000" cy="2095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3500" y="43180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858000" y="429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04 家庭成长氛围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13500" y="48260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传统内卷：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盲目投入、互相攀比，导致家长焦虑、亲子关系紧张内耗。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890000" y="4826000"/>
            <a:ext cx="2349500" cy="1206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志向教育：</a:t>
            </a: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目标清晰、资源聚焦，家庭关系和谐，成长节奏从容有序。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全文核心逻辑总结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986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 时代变局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476500"/>
            <a:ext cx="292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留学红利消退，传统功利化读书逻辑失效，教育价值体系面临重构，需要重新定义学习的本质与目标。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381500" y="1651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5500" y="1905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1181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 两大风险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2476500"/>
            <a:ext cx="292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AI可能阻断真实成长经验，标准化培养的人才面临淘汰危机，唯有独特的创造力与情感力不可被替代。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01000" y="1651000"/>
            <a:ext cx="3429000" cy="203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5000" y="19050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737600" y="19050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03 孩子痛点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255000" y="2476500"/>
            <a:ext cx="2921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普遍存在内驱力缺失、人生意义迷茫的状态，对无意义的内卷产生强烈抗拒，陷入“越努力越焦虑”的困境。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064000"/>
            <a:ext cx="5270500" cy="203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6000" y="43180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498600" y="43180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04 根本破局：唤醒内生动力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016000" y="4889500"/>
            <a:ext cx="4762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帮助孩子树立超越短期利益的长期志向，找到人生的意义锚点，从根源上激发发自内心的成长动力，而非依赖外部奖惩机制驱动。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4064000"/>
            <a:ext cx="5270500" cy="203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3500" y="4318000"/>
            <a:ext cx="355600" cy="355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896100" y="43180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05 最终目标：培养完整少年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413500" y="4889500"/>
            <a:ext cx="47625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培养具备独立思考、能扛挫折、内心丰盈的完整人。拥有AI无法替代的创造力、审美力与共情力，从容应对未来的不确定性。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cap="flat" cmpd="sng">
            <a:solidFill>
              <a:srgbClr val="000000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2413000"/>
            <a:ext cx="12192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以志向立身，以本心成长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35000" y="3810000"/>
            <a:ext cx="1092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2000" b="0" i="0" u="none" strike="noStrike">
                <a:solidFill>
                  <a:srgbClr val="FFFFFF">
                    <a:alpha val="85098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跳出教育内卷，应对 AI 时代成长挑战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4318000" y="5270500"/>
            <a:ext cx="3556000" cy="660400"/>
          </a:xfrm>
          <a:prstGeom prst="roundRect">
            <a:avLst>
              <a:gd name="adj" fmla="val 0"/>
            </a:avLst>
          </a:prstGeom>
          <a:solidFill>
            <a:srgbClr val="F59E0B">
              <a:alpha val="15000"/>
            </a:srgbClr>
          </a:solidFill>
          <a:ln w="12700" cap="flat" cmpd="sng">
            <a:solidFill>
              <a:srgbClr val="F59E0B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4318000" y="5270500"/>
            <a:ext cx="3556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59E0B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感谢观看 ・ 互动问答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目录 CONTENTS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889000" y="175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时代变局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传统教育的人口与政策红利消退，行业迎来结构性重构与新挑战。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762000" y="292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889000" y="302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当代困境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高净值家庭面临升学竞争、成长迷茫与未来不确定的三重焦虑。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419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889000" y="429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03 核心危机·经验阻断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AI技术打破了传统经验积累的壁垒，过往的成功路径不再适用。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2000" y="546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89000" y="556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04 核心危机·替代风险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标准化、流程化的能力模型极易被AI复制，人才价值面临重构。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406900" y="165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533900" y="175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05 核心危机·目标失效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传统的“高分名校”目标对新一代失去吸引力，内驱力持续下降。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406900" y="292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533900" y="302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06 深层思考·价值追问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当努力与回报脱钩，孩子开始质疑“知识改变命运”的底层逻辑。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406900" y="419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4533900" y="429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07 破局核心·志向驱动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志向是成长的“发动机”与人生的“导航仪”，为成长注入持久动力。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4406900" y="546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4533900" y="556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08 新赛道·核心竞争力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深耕AI无法触及的创造力、领导力与情感智慧，构建独特优势。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8051800" y="165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8178800" y="175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09 新解法·以志破局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通过树立远大志向，从根源上化解内卷焦虑，重塑成长目标。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8051800" y="292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8178800" y="302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10 落地体系·四位一体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打造集认知、体验、实践、反馈于一体的个性化立志服务闭环。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051800" y="419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8178800" y="429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11 模块拆解·步步为营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通过志向探索、偶像对标、过程督导与结果验证，扎实推进立志。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051800" y="5461000"/>
            <a:ext cx="33782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8178800" y="5562600"/>
            <a:ext cx="31242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12-13 模式对比与总结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对比内卷教育与志向教育的本质差异，总结全文核心逻辑与价值。</a:t>
            </a:r>
            <a:endParaRPr lang="en-US" sz="1300" b="0" i="0" u="none" strike="noStrike">
              <a:solidFill>
                <a:srgbClr val="555555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时代变局：传统教育两大红利消退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3556000"/>
          </a:xfrm>
          <a:prstGeom prst="roundRect">
            <a:avLst>
              <a:gd name="adj" fmla="val 0"/>
            </a:avLst>
          </a:prstGeom>
          <a:solidFill>
            <a:srgbClr val="8AB0A8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3495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留学黄金通道彻底落幕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291">
            <a:off x="1016009" y="2978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3175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昔日：技术套利的捷径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中外技术存在明显代差，留学等同于“技术镀金”，海外学历回国即享高薪溢价，是公认的阶层跃升跳板。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43180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当下：高投入低回报的常态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动辄200-400万的教育投入，换来的却是“海待”常态化，薪资无溢价甚至倒挂，留学投资回报率持续走低，光环彻底褪去。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2032000"/>
            <a:ext cx="5207000" cy="3556000"/>
          </a:xfrm>
          <a:prstGeom prst="roundRect">
            <a:avLst>
              <a:gd name="adj" fmla="val 0"/>
            </a:avLst>
          </a:prstGeom>
          <a:solidFill>
            <a:srgbClr val="8AB0A8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77000" y="23495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读书改变命运逻辑瓦解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291">
            <a:off x="6477009" y="2978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6477000" y="31750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昔日：突破困境的唯一解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在物质匮乏的年代，教育是跳出底层、改变生存境遇的核心路径，“考上好大学=找到好工作”是改变命运的唯一标准答案。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6477000" y="4318000"/>
            <a:ext cx="4699000" cy="1079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当下：多元化的人生选择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物质富足的新生代不再受生存压力裹挟，拒绝将“高薪工作”作为人生唯一目标，转而追求兴趣、自由与自我实现，传统的功利性学习逻辑失效。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5969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555555">
                    <a:alpha val="70196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教育的本质正在回归——从“改变命运的工具”，转向“认识自我、实现价值的途径”。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当代高净值家庭三重教育困境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3495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2349500"/>
            <a:ext cx="254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动力缺失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5211">
            <a:off x="1016014" y="2978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32385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学习沦为迎合父母期待的工具，将成绩与升学视为满足他人的标准。孩子缺乏主动探索的热情与内在奋斗意愿，陷入“为他人而学”的被动循环，难以建立持久的自驱力。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394200" y="2032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2349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156200" y="2349500"/>
            <a:ext cx="254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意义危机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5211">
            <a:off x="4648214" y="2978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AutoShape 13"/>
          <p:cNvSpPr/>
          <p:nvPr/>
        </p:nvSpPr>
        <p:spPr>
          <a:xfrm>
            <a:off x="4648200" y="32385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传统的“升学-名校-高薪”成长链条逐渐松动，外部路径的确定性消失。孩子难以锚定长期的人生方向，对未来感到迷茫，陷入价值感缺失的困境，难以找到奋斗的深层意义。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026400" y="2032000"/>
            <a:ext cx="3378200" cy="3302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0400" y="2349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788400" y="2349500"/>
            <a:ext cx="254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03 成长空间骤减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5211">
            <a:off x="8280414" y="2978150"/>
            <a:ext cx="2870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8280400" y="3238500"/>
            <a:ext cx="28702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过度保护与激烈竞争的双重挤压下，容错与试错的机会被不断压缩。孩子缺乏直面挫折与失败的历练，抗风险与抗挫折能力变得薄弱，难以应对未来人生中的不确定性与挑战。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57785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“打破传统教育的路径依赖，从培养内驱力、重塑价值感与构建抗挫力入手，是破局的关键所在。”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核心危机 1：AI 成为「经验阻断器」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6096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概念提出：清华大学杨斌教授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413000"/>
            <a:ext cx="60960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565400"/>
            <a:ext cx="571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定义：</a:t>
            </a:r>
            <a:r>
              <a:rPr lang="en-US" sz="1400" b="0" i="0" u="none" strike="noStrike">
                <a:solidFill>
                  <a:srgbClr val="4B5563"/>
                </a:solidFill>
                <a:latin typeface="Noto Sans SC"/>
                <a:ea typeface="Noto Sans SC"/>
                <a:cs typeface="Noto Sans SC"/>
                <a:sym typeface="Noto Sans SC"/>
              </a:rPr>
              <a:t>滥用 AI 代劳，直接跳过思考、挣扎与创造的过程，剥夺了本应亲身实践的成长经验，让孩子在“一键获取答案”中失去了试错、反思与自我领悟的宝贵机会。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746500"/>
            <a:ext cx="29845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12700" cap="flat" cmpd="sng">
            <a:solidFill>
              <a:srgbClr val="8AB0A8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3937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71600" y="3911600"/>
            <a:ext cx="2286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倾诉首选 AI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近半数孩子遇到烦恼时，不再向父母或朋友倾诉，而是优先向 AI 寻求安慰与建议。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3873500" y="3746500"/>
            <a:ext cx="2984500" cy="1206500"/>
          </a:xfrm>
          <a:prstGeom prst="roundRect">
            <a:avLst>
              <a:gd name="adj" fmla="val 0"/>
            </a:avLst>
          </a:prstGeom>
          <a:solidFill>
            <a:srgbClr val="FFFFFF">
              <a:alpha val="50000"/>
            </a:srgbClr>
          </a:solidFill>
          <a:ln w="12700" cap="flat" cmpd="sng">
            <a:solidFill>
              <a:srgbClr val="8AB0A8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4000" y="3937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483100" y="3911600"/>
            <a:ext cx="2286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排斥真人社交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超两成青少年表示只愿意与 AI 聊天，对真实的人际互动产生明显的疏离感与排斥感。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143500"/>
            <a:ext cx="6096000" cy="1079500"/>
          </a:xfrm>
          <a:prstGeom prst="roundRect">
            <a:avLst>
              <a:gd name="adj" fmla="val 0"/>
            </a:avLst>
          </a:prstGeom>
          <a:solidFill>
            <a:srgbClr val="ECF5F3">
              <a:alpha val="80000"/>
            </a:srgbClr>
          </a:solidFill>
          <a:ln w="12700" cap="flat" cmpd="sng">
            <a:solidFill>
              <a:srgbClr val="8AB0A8">
                <a:alpha val="6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952500" y="5295900"/>
            <a:ext cx="571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潜在危害：</a:t>
            </a:r>
            <a:r>
              <a:rPr lang="en-US" sz="1400" b="0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长期依赖导致成长经验严重断层，缺失真实的人际磨合、情绪共情与独立解决问题的历练，最终难以形成健全的抗压能力与社会适应力。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t="61" b="61"/>
          <a:stretch>
            <a:fillRect/>
          </a:stretch>
        </p:blipFill>
        <p:spPr>
          <a:xfrm>
            <a:off x="7366000" y="2286000"/>
            <a:ext cx="3556000" cy="2667000"/>
          </a:xfrm>
          <a:prstGeom prst="roundRect">
            <a:avLst>
              <a:gd name="adj" fmla="val 5714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</p:pic>
      <p:sp>
        <p:nvSpPr>
          <p:cNvPr id="16" name="AutoShape 16"/>
          <p:cNvSpPr/>
          <p:nvPr/>
        </p:nvSpPr>
        <p:spPr>
          <a:xfrm>
            <a:off x="7366000" y="5143500"/>
            <a:ext cx="355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17000"/>
              </a:lnSpc>
              <a:defRPr/>
            </a:pPr>
            <a:r>
              <a:rPr lang="en-US" sz="1400" b="0" i="1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“当AI替你完成了所有的‘想’，你就失去了成为更好自己的机会，也失去了体验真实人生的可能。”</a:t>
            </a:r>
            <a:br>
              <a:rPr lang="en-US" sz="14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—— 杨斌 教授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核心危机 2：标准化人才极易被 AI 替代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334000" cy="1524000"/>
          </a:xfrm>
          <a:prstGeom prst="roundRect">
            <a:avLst>
              <a:gd name="adj" fmla="val 0"/>
            </a:avLst>
          </a:prstGeom>
          <a:solidFill>
            <a:srgbClr val="8AB0A8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714500"/>
            <a:ext cx="4953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“我们用二十年，把独一无二的生命，训练成可计算、可批量替代的人形 API。”</a:t>
            </a:r>
            <a:br>
              <a:rPr lang="en-US" sz="14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—— 陈天桥 盛大集团创始人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302000"/>
            <a:ext cx="5334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3492500"/>
            <a:ext cx="355600" cy="355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60500" y="3429000"/>
            <a:ext cx="444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教育现状：批量生产“螺丝钉”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统一课件与考试将学生打磨成标准化“零件”，忽视了个体独特性与创造力的培养。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4445000"/>
            <a:ext cx="5334000" cy="10795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500" y="46355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60500" y="4572000"/>
            <a:ext cx="444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未来趋势：标准化价值持续贬值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AI 擅长规则内的重复性工作，依赖死记硬背的标准化知识体系，在智能时代将迅速失去竞争力。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5588000"/>
            <a:ext cx="5334000" cy="10795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12700" cap="flat" cmpd="sng">
            <a:solidFill>
              <a:srgbClr val="8AB0A8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5778500"/>
            <a:ext cx="355600" cy="355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460500" y="5715000"/>
            <a:ext cx="444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8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核心壁垒：AI 无法复刻的能力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自主提问、承受失败、独立探索以及对人生意义的追寻，这些关乎人性的特质是机器的鸿沟。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 l="444" r="444"/>
          <a:stretch>
            <a:fillRect/>
          </a:stretch>
        </p:blipFill>
        <p:spPr>
          <a:xfrm>
            <a:off x="7117080" y="1524000"/>
            <a:ext cx="3822700" cy="2667000"/>
          </a:xfrm>
          <a:prstGeom prst="roundRect">
            <a:avLst>
              <a:gd name="adj" fmla="val 8000"/>
            </a:avLst>
          </a:prstGeom>
          <a:noFill/>
          <a:ln w="25400" cap="flat" cmpd="sng">
            <a:solidFill>
              <a:srgbClr val="FFFFFF">
                <a:alpha val="9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17" name="AutoShape 17"/>
          <p:cNvSpPr/>
          <p:nvPr/>
        </p:nvSpPr>
        <p:spPr>
          <a:xfrm>
            <a:off x="6477000" y="4508500"/>
            <a:ext cx="5588000" cy="1905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667500" y="4699000"/>
            <a:ext cx="5207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从“标准化”转向“个性化”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</a:b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教育的本质不应是制造统一的“人形API”，而应是唤醒每个生命的独特潜能。在AI时代，唯有培养具备独立思考、情感共鸣和创造精神的人，才能保持真正的不可替代性。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核心危机 3：传统学习目标失去吸引力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33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/ 调研核心数据洞察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095500"/>
            <a:ext cx="2603500" cy="1651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889000" y="2222500"/>
            <a:ext cx="2349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3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12%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功利目标追随者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仅少数孩子将“好工作、高收入”作为首要学习动力。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3492500" y="2095500"/>
            <a:ext cx="2603500" cy="1651000"/>
          </a:xfrm>
          <a:prstGeom prst="roundRect">
            <a:avLst>
              <a:gd name="adj" fmla="val 0"/>
            </a:avLst>
          </a:prstGeom>
          <a:solidFill>
            <a:srgbClr val="8AB0A8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3619500" y="2222500"/>
            <a:ext cx="23495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36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50%+</a:t>
            </a:r>
            <a:endParaRPr lang="en-US" sz="1100"/>
          </a:p>
          <a:p>
            <a:pPr marL="0" indent="0" algn="l">
              <a:lnSpc>
                <a:spcPct val="108000"/>
              </a:lnSpc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兴趣导向或迷茫</a:t>
            </a:r>
            <a:endParaRPr lang="en-US" sz="1500" b="1" i="0" u="none" strike="noStrike">
              <a:solidFill>
                <a:srgbClr val="333333"/>
              </a:solidFill>
              <a:latin typeface="Noto Sans SC"/>
              <a:ea typeface="Noto Sans SC"/>
              <a:cs typeface="Noto Sans SC"/>
              <a:sym typeface="Noto Sans SC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1300" b="0" i="0" u="none" strike="noStrike">
                <a:solidFill>
                  <a:srgbClr val="666666"/>
                </a:solidFill>
                <a:latin typeface="Noto Sans SC"/>
                <a:ea typeface="Noto Sans SC"/>
                <a:cs typeface="Noto Sans SC"/>
                <a:sym typeface="Noto Sans SC"/>
              </a:rPr>
              <a:t>超半数孩子更看重“快乐有趣”，或对目标感到模糊。</a:t>
            </a:r>
            <a:endParaRPr lang="en-US" sz="1300" b="0" i="0" u="none" strike="noStrike">
              <a:solidFill>
                <a:srgbClr val="666666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762000" y="4127500"/>
            <a:ext cx="533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/ 驱动力失效的底层逻辑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4635500"/>
            <a:ext cx="5334000" cy="1651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8AB0A8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952500" y="4800600"/>
            <a:ext cx="4953000" cy="1460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当代孩子成长于物质丰裕的时代，传统的“生存式激励”已难以奏效。他们更渴望在学习中获得</a:t>
            </a:r>
            <a:r>
              <a:rPr lang="en-US" sz="14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自我价值感、新鲜感与情感联结</a:t>
            </a:r>
            <a:r>
              <a:rPr lang="en-US" sz="14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。当学习目标仅停留在功利层面，与个人兴趣和精神需求脱节时，便无法激发持久的内在动力。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259" r="259"/>
          <a:stretch>
            <a:fillRect/>
          </a:stretch>
        </p:blipFill>
        <p:spPr>
          <a:xfrm>
            <a:off x="6604000" y="2032000"/>
            <a:ext cx="4826000" cy="27305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8000"/>
              </a:srgbClr>
            </a:outerShdw>
          </a:effectLst>
        </p:spPr>
      </p:pic>
      <p:sp>
        <p:nvSpPr>
          <p:cNvPr id="13" name="AutoShape 13"/>
          <p:cNvSpPr/>
          <p:nvPr/>
        </p:nvSpPr>
        <p:spPr>
          <a:xfrm>
            <a:off x="6604000" y="5080000"/>
            <a:ext cx="4826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/>
                <a:ea typeface="Noto Sans SC"/>
                <a:cs typeface="Noto Sans SC"/>
                <a:sym typeface="Noto Sans SC"/>
              </a:rPr>
              <a:t>未来的学习不再是为了“谋生”，而是为了“更好地生活与创造”。唯有将学习与个人成长、兴趣探索相结合，才能重构目标的吸引力，唤醒孩子的内在驱动力。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深层思考：孩子反问 “我为什么要改变命运？”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1066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这并非单纯叛逆，是一代人价值观的全面解构。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2921000"/>
            <a:ext cx="5207000" cy="17780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31115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01 父辈的生存逻辑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3556000"/>
            <a:ext cx="482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在物质匮乏的年代，读书是跳出底层困境、改变生存境遇的唯一出路。这是关乎生存与尊严的“硬刚需”，是一场不得不赢的人生突围战。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921000"/>
            <a:ext cx="5207000" cy="17780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6413500" y="3111500"/>
            <a:ext cx="482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02 新生代的精神底色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6413500" y="3556000"/>
            <a:ext cx="4826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物质基础的极大丰富消解了生存焦虑，他们不再为“活下去”而奔波。相比于外在的成功，他们更关注自我价值的实现、情感体验的愉悦与精神世界的丰盈。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5080000"/>
            <a:ext cx="10668000" cy="1270000"/>
          </a:xfrm>
          <a:prstGeom prst="roundRect">
            <a:avLst>
              <a:gd name="adj" fmla="val 0"/>
            </a:avLst>
          </a:prstGeom>
          <a:solidFill>
            <a:srgbClr val="8AB0A8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952500" y="5270500"/>
            <a:ext cx="10287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核心洞察：</a:t>
            </a:r>
            <a:r>
              <a:rPr lang="en-US" sz="1500" b="0" i="0" u="none" strike="noStrike">
                <a:solidFill>
                  <a:srgbClr val="3C3C3C"/>
                </a:solidFill>
                <a:latin typeface="Noto Sans SC"/>
                <a:ea typeface="Noto Sans SC"/>
                <a:cs typeface="Noto Sans SC"/>
                <a:sym typeface="Noto Sans SC"/>
              </a:rPr>
              <a:t>单一的“功利化目标”已失去对新生代的驱动力。如果学习仅仅被定义为“为了更好的生存”，而孩子本就拥有优渥的生存条件，这种目标便无法点燃内心的热情，也难以支撑他们进行长期的、主动的探索与学习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cap="flat" cmpd="sng">
            <a:solidFill>
              <a:srgbClr val="E6CFC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/>
                <a:ea typeface="Noto Sans SC"/>
                <a:cs typeface="Noto Sans SC"/>
                <a:sym typeface="Noto Sans SC"/>
              </a:rPr>
              <a:t>破局核心：志向 = 成长发动机 + 人生导航仪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286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87500" y="2286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01 激发内驱力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8194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从被动的“为父母学习”转变为主动的“为自己成长”，将外部要求转化为内在渴望，构建源源不断的成长源动力，让学习成为自发的生命需求。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2032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2286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048500" y="2286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02 化解意义危机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477000" y="28194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跳出短期的升学与就业焦虑，搭建高于功利目标的长期人生愿景。让每一步努力都锚定清晰的方向，在宏大的人生坐标系中找到当下行动的意义。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4450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87500" y="4445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03 提升不可替代性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9784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驱动主动追问本质、深度探索未知，在试错中接纳失败并迭代成长。这种探索精神与创新能力，正是AI时代最稀缺、无法被算法复制的核心竞争力。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223000" y="4191000"/>
            <a:ext cx="5207000" cy="1841500"/>
          </a:xfrm>
          <a:prstGeom prst="roundRect">
            <a:avLst>
              <a:gd name="adj" fmla="val 0"/>
            </a:avLst>
          </a:prstGeom>
          <a:solidFill>
            <a:srgbClr val="8AB0A8">
              <a:alpha val="12000"/>
            </a:srgbClr>
          </a:solidFill>
          <a:ln w="12700" cap="flat" cmpd="sng">
            <a:solidFill>
              <a:srgbClr val="8AB0A8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44450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48500" y="4445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8AB0A8"/>
                </a:solidFill>
                <a:latin typeface="Noto Sans SC"/>
                <a:ea typeface="Noto Sans SC"/>
                <a:cs typeface="Noto Sans SC"/>
                <a:sym typeface="Noto Sans SC"/>
              </a:rPr>
              <a:t>04 筑牢精神内核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4978400"/>
            <a:ext cx="4699000" cy="952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25252"/>
                </a:solidFill>
                <a:latin typeface="Noto Sans SC"/>
                <a:ea typeface="Noto Sans SC"/>
                <a:cs typeface="Noto Sans SC"/>
                <a:sym typeface="Noto Sans SC"/>
              </a:rPr>
              <a:t>建立稳定的自我价值感，不因一次考试失利或外界的单一评价而自我否定。在成长的风浪中守住内心的笃定，形成抗挫折、抗干扰的强大精神屏障。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4330</Words>
  <Application>WPS 演示</Application>
  <PresentationFormat/>
  <Paragraphs>260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Arial</vt:lpstr>
      <vt:lpstr>Noto Sans SC</vt:lpstr>
      <vt:lpstr>Segoe Print</vt:lpstr>
      <vt:lpstr>微软雅黑</vt:lpstr>
      <vt:lpstr>Arial Unicode MS</vt:lpstr>
      <vt:lpstr>MS PGothic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企业用户_1140666324</cp:lastModifiedBy>
  <cp:revision>2</cp:revision>
  <dcterms:created xsi:type="dcterms:W3CDTF">2026-07-07T09:52:00Z</dcterms:created>
  <dcterms:modified xsi:type="dcterms:W3CDTF">2026-07-07T10:35:25Z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{"Label":"1","ContentProducer":"001191110102MACQD9K64010000","ProduceID":"7659717672398310610","ReservedCode1":"","ContentPropagator":"","PropagateID":"","ReservedCode2":""}</vt:lpwstr>
  </property>
  <property fmtid="{D5CDD505-2E9C-101B-9397-08002B2CF9AE}" pid="3" name="KSOProductBuildVer">
    <vt:lpwstr>2052-12.1.0.26899</vt:lpwstr>
  </property>
  <property fmtid="{D5CDD505-2E9C-101B-9397-08002B2CF9AE}" pid="4" name="ICV">
    <vt:lpwstr>C38525F78C3D4BAF8B18B164455EC8C0_13</vt:lpwstr>
  </property>
</Properties>
</file>